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9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özepesen sötét stíl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Közepesen sötét stílus 2 – 4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Közepesen sötét stílus 4 – 3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Közepesen sötét stílus 3 – 3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000" autoAdjust="0"/>
    <p:restoredTop sz="94671" autoAdjust="0"/>
  </p:normalViewPr>
  <p:slideViewPr>
    <p:cSldViewPr snapToGrid="0">
      <p:cViewPr varScale="1">
        <p:scale>
          <a:sx n="70" d="100"/>
          <a:sy n="70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BA6DA7-C2A9-44A0-BF55-BA90B4DB36EA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D70A3-6DB5-4229-A36F-0B5F2868B6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2221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hu-HU" sz="2000" smtClean="0"/>
              <a:t>Jó Isten</a:t>
            </a:r>
          </a:p>
          <a:p>
            <a:pPr marL="285750" indent="-285750">
              <a:buFont typeface="Arial" pitchFamily="34" charset="0"/>
              <a:buChar char="•"/>
            </a:pPr>
            <a:endParaRPr lang="hu-HU" sz="2000"/>
          </a:p>
          <a:p>
            <a:pPr marL="285750" indent="-285750">
              <a:buFont typeface="Arial" pitchFamily="34" charset="0"/>
              <a:buChar char="•"/>
            </a:pPr>
            <a:r>
              <a:rPr lang="hu-HU" sz="2000" smtClean="0"/>
              <a:t>Gyermekek </a:t>
            </a:r>
            <a:r>
              <a:rPr lang="hu-HU" sz="2000"/>
              <a:t>és lovak közelében dolgozva óhatatlanul is felmerül a gondolat, hogy vajon milyen hatással vannak ezek az állatok a velük foglalkozó diákokra? </a:t>
            </a:r>
            <a:endParaRPr lang="hu-HU" sz="2000" smtClean="0"/>
          </a:p>
          <a:p>
            <a:pPr marL="285750" indent="-285750">
              <a:buFont typeface="Arial" pitchFamily="34" charset="0"/>
              <a:buChar char="•"/>
            </a:pPr>
            <a:r>
              <a:rPr lang="hu-HU" sz="2000"/>
              <a:t>K</a:t>
            </a:r>
            <a:r>
              <a:rPr lang="hu-HU" sz="2000" smtClean="0"/>
              <a:t>isimul </a:t>
            </a:r>
            <a:r>
              <a:rPr lang="hu-HU" sz="2000"/>
              <a:t>a lélek, tisztán gondolkodik a fej. </a:t>
            </a:r>
            <a:endParaRPr lang="hu-HU" sz="2000" smtClean="0"/>
          </a:p>
          <a:p>
            <a:pPr marL="285750" indent="-285750">
              <a:buFont typeface="Arial" pitchFamily="34" charset="0"/>
              <a:buChar char="•"/>
            </a:pPr>
            <a:endParaRPr lang="hu-HU" sz="2000" smtClean="0"/>
          </a:p>
          <a:p>
            <a:pPr marL="285750" indent="-285750">
              <a:buFont typeface="Arial" pitchFamily="34" charset="0"/>
              <a:buChar char="•"/>
            </a:pPr>
            <a:r>
              <a:rPr lang="hu-HU" sz="2000" smtClean="0"/>
              <a:t>Ha </a:t>
            </a:r>
            <a:r>
              <a:rPr lang="hu-HU" sz="2000"/>
              <a:t>ezt elfogadjuk, akkor azt is feltételeznünk kell, hogy a lovak a felnövekvő generációt is csak jóra tanítják, jelenlétük pozitívan befolyásolja fejlődésüket. </a:t>
            </a:r>
            <a:endParaRPr lang="hu-HU" sz="2000" smtClean="0"/>
          </a:p>
          <a:p>
            <a:pPr marL="285750" indent="-285750">
              <a:buFont typeface="Arial" pitchFamily="34" charset="0"/>
              <a:buChar char="•"/>
            </a:pPr>
            <a:r>
              <a:rPr lang="hu-HU" sz="2000" smtClean="0"/>
              <a:t>Ezek után, hogyan is zajlik az oktatás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45351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1195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5391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400" smtClean="0"/>
              <a:t>PhD tanulmányaim</a:t>
            </a:r>
            <a:r>
              <a:rPr lang="hu-HU" sz="2400" baseline="0" smtClean="0"/>
              <a:t> során szeretném ezt pontosítani, hatékonyabb vizsgálatokat végezni – koherencia érzet </a:t>
            </a:r>
            <a:r>
              <a:rPr lang="hu-HU" sz="2400" baseline="0" smtClean="0"/>
              <a:t>vizsgálata</a:t>
            </a:r>
          </a:p>
          <a:p>
            <a:endParaRPr lang="hu-HU" sz="2400" baseline="0" smtClean="0"/>
          </a:p>
          <a:p>
            <a:r>
              <a:rPr lang="hu-HU" sz="2400" baseline="0" smtClean="0"/>
              <a:t>Pedagógus megfelelő példamutatása a lovakkal való </a:t>
            </a:r>
            <a:r>
              <a:rPr lang="hu-HU" sz="2400" baseline="0" smtClean="0"/>
              <a:t>bánásmódban</a:t>
            </a:r>
          </a:p>
          <a:p>
            <a:endParaRPr lang="hu-HU" sz="2400" baseline="0" smtClean="0"/>
          </a:p>
          <a:p>
            <a:r>
              <a:rPr lang="hu-HU" sz="2400" baseline="0" smtClean="0"/>
              <a:t>Gyémántot gyémánttal, embert emberrel</a:t>
            </a:r>
            <a:endParaRPr lang="hu-HU" sz="240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2920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8089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>
          <a:xfrm>
            <a:off x="0" y="4400550"/>
            <a:ext cx="6633556" cy="3600450"/>
          </a:xfrm>
        </p:spPr>
        <p:txBody>
          <a:bodyPr/>
          <a:lstStyle/>
          <a:p>
            <a:endParaRPr lang="hu-HU" sz="1800" smtClean="0"/>
          </a:p>
          <a:p>
            <a:endParaRPr lang="hu-HU" sz="1800"/>
          </a:p>
          <a:p>
            <a:endParaRPr lang="hu-HU" sz="180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>
          <a:xfrm>
            <a:off x="0" y="8784966"/>
            <a:ext cx="6982691" cy="3650874"/>
          </a:xfrm>
        </p:spPr>
        <p:txBody>
          <a:bodyPr/>
          <a:lstStyle/>
          <a:p>
            <a:fld id="{558D70A3-6DB5-4229-A36F-0B5F2868B6ED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9917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>
          <a:xfrm>
            <a:off x="0" y="4400550"/>
            <a:ext cx="6858000" cy="3600450"/>
          </a:xfrm>
        </p:spPr>
        <p:txBody>
          <a:bodyPr/>
          <a:lstStyle/>
          <a:p>
            <a:r>
              <a:rPr lang="hu-HU" sz="1800" smtClean="0"/>
              <a:t>Pedagógusként </a:t>
            </a:r>
            <a:r>
              <a:rPr lang="hu-HU" sz="1800"/>
              <a:t>a felügyeletünkre bízott gyerekekért és lovakért egyaránt felelősséggel tartozunk. </a:t>
            </a:r>
            <a:endParaRPr lang="hu-HU" sz="1800" smtClean="0"/>
          </a:p>
          <a:p>
            <a:r>
              <a:rPr lang="hu-HU" sz="1800" smtClean="0"/>
              <a:t>A </a:t>
            </a:r>
            <a:r>
              <a:rPr lang="hu-HU" sz="1800"/>
              <a:t>pedagógus számára tehát elengedhetetlen, hogy legjobb tudása szerint képezze mindkét csoportot, és hogy szigorúan irányítsa a kettő közötti viszonyokat, a kapcsolat alakítását</a:t>
            </a:r>
            <a:r>
              <a:rPr lang="hu-HU" sz="1800" smtClean="0"/>
              <a:t>.</a:t>
            </a:r>
          </a:p>
          <a:p>
            <a:r>
              <a:rPr lang="hu-HU" sz="1800" smtClean="0"/>
              <a:t>A </a:t>
            </a:r>
            <a:r>
              <a:rPr lang="hu-HU" sz="1800"/>
              <a:t>lovas szakmákat oktató középiskolákba bekerülő gyerekek esetében rögtön szembetűnik, hogy kik azok, akik már korábban is foglalkoztak </a:t>
            </a:r>
            <a:r>
              <a:rPr lang="hu-HU" sz="1800" smtClean="0"/>
              <a:t>lóval, </a:t>
            </a:r>
            <a:r>
              <a:rPr lang="hu-HU" sz="1800"/>
              <a:t>hogy mennyivel otthonosabban mozognak ebben </a:t>
            </a:r>
            <a:r>
              <a:rPr lang="hu-HU" sz="1800" smtClean="0"/>
              <a:t>környezetben</a:t>
            </a:r>
            <a:r>
              <a:rPr lang="hu-HU" sz="1800"/>
              <a:t>, de ha igazán odafigyelünk, akkor látjuk, hogy ez a nyugalom és bizalom az osztályteremben is jelen van. </a:t>
            </a:r>
            <a:endParaRPr lang="hu-HU" sz="1800" smtClean="0"/>
          </a:p>
          <a:p>
            <a:r>
              <a:rPr lang="hu-HU" sz="1800" smtClean="0"/>
              <a:t>A </a:t>
            </a:r>
            <a:r>
              <a:rPr lang="hu-HU" sz="1800"/>
              <a:t>ló megfelelő reakciói és viselkedése biztosítják számukra a sikerélményt, az pedig már a pedagógus feladata, hogy a kevésbé ügyes diákokat is bíztassa, dicsérje, hogy azok is megfelelő magabiztossággal forduljanak az állathoz. Ha ezt sikerül elérni, a ló nekik is engedelmeskedni fog, és ez a folyamat igazából már magától generálja a további sikereket, az elégedettség és a jó teljesítmény érzését - aminek jelentősége a pedagógiai folyamatban felbecsülhetetlen</a:t>
            </a:r>
            <a:r>
              <a:rPr lang="hu-HU" sz="1800" smtClean="0"/>
              <a:t>.</a:t>
            </a:r>
          </a:p>
          <a:p>
            <a:endParaRPr lang="hu-HU" sz="1800"/>
          </a:p>
          <a:p>
            <a:r>
              <a:rPr lang="hu-HU" sz="1800" smtClean="0"/>
              <a:t>A ló segít az oktatásban – olyan feladatot lehet adni, amitől belátja a diák, hogy sok még a tanulnivalója (BIZTONSÁG!)</a:t>
            </a:r>
          </a:p>
          <a:p>
            <a:r>
              <a:rPr lang="hu-HU" sz="1800" smtClean="0"/>
              <a:t>Pl. fejét féltő ló kantározása:</a:t>
            </a:r>
          </a:p>
          <a:p>
            <a:r>
              <a:rPr lang="hu-HU" sz="1800" smtClean="0"/>
              <a:t>-szüksége van az oktató instrukcióira</a:t>
            </a:r>
          </a:p>
          <a:p>
            <a:r>
              <a:rPr lang="hu-HU" sz="1800" smtClean="0"/>
              <a:t>- Szüksge van tudása bővítésére (fogprobléma, rossz zabla, korábbi rossz kantározás esetleg bántalmazás)</a:t>
            </a:r>
          </a:p>
          <a:p>
            <a:pPr marL="285750" indent="-285750">
              <a:buFontTx/>
              <a:buChar char="-"/>
            </a:pPr>
            <a:r>
              <a:rPr lang="hu-HU" sz="1800" smtClean="0"/>
              <a:t>Szakmát tanít</a:t>
            </a:r>
          </a:p>
          <a:p>
            <a:pPr marL="285750" indent="-285750">
              <a:buFontTx/>
              <a:buChar char="-"/>
            </a:pPr>
            <a:r>
              <a:rPr lang="hu-HU" sz="1800" smtClean="0"/>
              <a:t>Etikus bánásmódot tanít</a:t>
            </a:r>
          </a:p>
          <a:p>
            <a:endParaRPr lang="hu-HU" sz="1800"/>
          </a:p>
          <a:p>
            <a:endParaRPr lang="hu-HU" sz="180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>
          <a:xfrm>
            <a:off x="0" y="8784966"/>
            <a:ext cx="6982691" cy="3650874"/>
          </a:xfrm>
        </p:spPr>
        <p:txBody>
          <a:bodyPr/>
          <a:lstStyle/>
          <a:p>
            <a:fld id="{558D70A3-6DB5-4229-A36F-0B5F2868B6ED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8164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000"/>
              <a:t>Az 1990-es évek végétől kezdődően több vizsgálatot is folytattak, melyek úgy találták, hogy a lovak, a lovaglás, a lovak körüli tevékenységek több pszichés és viselkedési tényezőre is kedvezően </a:t>
            </a:r>
            <a:r>
              <a:rPr lang="hu-HU" sz="2000" smtClean="0"/>
              <a:t>hatnak</a:t>
            </a:r>
            <a:r>
              <a:rPr lang="hu-HU" sz="2000"/>
              <a:t>. </a:t>
            </a:r>
            <a:endParaRPr lang="hu-HU" sz="2000" smtClean="0"/>
          </a:p>
          <a:p>
            <a:endParaRPr lang="hu-HU" sz="2000" smtClean="0"/>
          </a:p>
          <a:p>
            <a:r>
              <a:rPr lang="hu-HU" sz="2000" smtClean="0"/>
              <a:t>4 cikket emelnék ki</a:t>
            </a:r>
          </a:p>
          <a:p>
            <a:endParaRPr lang="hu-HU" sz="2000"/>
          </a:p>
          <a:p>
            <a:r>
              <a:rPr lang="hu-HU" sz="2000"/>
              <a:t>Az egyén saját fejlődése és társadalmi beilleszkedése tehát egyszerre, illetve egymást kölcsönösen segítve történik.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4726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>
          <a:xfrm>
            <a:off x="0" y="4400550"/>
            <a:ext cx="6858000" cy="3600450"/>
          </a:xfrm>
        </p:spPr>
        <p:txBody>
          <a:bodyPr/>
          <a:lstStyle/>
          <a:p>
            <a:r>
              <a:rPr lang="hu-HU" sz="2000"/>
              <a:t>A fenti vizsgálatok mintájára, azok elemeinek ötvözésével, egy keresztmetszeti, kontrollcsoportos felmérést használtunk annak vizsgálatára, hogy fejt-e ki bármilyen hatást a fiatalok viselkedésére, ha iskolai keretek között rendszeresen lovak </a:t>
            </a:r>
            <a:r>
              <a:rPr lang="hu-HU" sz="2000" smtClean="0"/>
              <a:t>kö</a:t>
            </a:r>
          </a:p>
          <a:p>
            <a:r>
              <a:rPr lang="hu-HU" sz="2000" smtClean="0"/>
              <a:t>Zelében </a:t>
            </a:r>
            <a:r>
              <a:rPr lang="hu-HU" sz="2000"/>
              <a:t>vannak. </a:t>
            </a:r>
            <a:endParaRPr lang="hu-HU" sz="2000" smtClean="0"/>
          </a:p>
          <a:p>
            <a:endParaRPr lang="hu-HU" sz="2000"/>
          </a:p>
          <a:p>
            <a:r>
              <a:rPr lang="hu-HU" sz="2000"/>
              <a:t>Vizsgálatunk előkészítésekor, kigondolásakor a vizsgálati- és kontrollcsoportok kialakítása egyértelműnek tűnt, számunkra ismert, elérhető, ellenőrizhető közeget választottunk. </a:t>
            </a:r>
            <a:endParaRPr lang="hu-HU" sz="2000" smtClean="0"/>
          </a:p>
          <a:p>
            <a:endParaRPr lang="hu-HU" sz="2000"/>
          </a:p>
          <a:p>
            <a:r>
              <a:rPr lang="hu-HU" sz="2000" smtClean="0"/>
              <a:t>Ennek több, mint duplája volt a vizsgálat és a kontroll csoport mérete is, de hiányos adatok miatt sok kérdőívet ki kellett zárni a vizsgálatból, illetve 2 mérésnél nem volt jelen</a:t>
            </a:r>
            <a:endParaRPr lang="hu-HU" sz="200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5252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145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400" smtClean="0"/>
              <a:t>Proszocialitás/ több értelmezése van </a:t>
            </a:r>
            <a:r>
              <a:rPr lang="hu-HU" sz="2400" smtClean="0"/>
              <a:t>= segítőkészség, akár saját érdekeink ellen menve is – erre kérdez rá a kérdőív is</a:t>
            </a:r>
            <a:endParaRPr lang="hu-HU" sz="240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0059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>
          <a:xfrm>
            <a:off x="169333" y="4400550"/>
            <a:ext cx="6688667" cy="3600450"/>
          </a:xfrm>
        </p:spPr>
        <p:txBody>
          <a:bodyPr/>
          <a:lstStyle/>
          <a:p>
            <a:r>
              <a:rPr lang="hu-HU" sz="1600" smtClean="0"/>
              <a:t>Összesített probléma pontszámba nem tartozik bele a proszocialitás</a:t>
            </a:r>
          </a:p>
          <a:p>
            <a:r>
              <a:rPr lang="hu-HU" sz="1600" b="1">
                <a:solidFill>
                  <a:schemeClr val="tx2">
                    <a:lumMod val="75000"/>
                  </a:schemeClr>
                </a:solidFill>
              </a:rPr>
              <a:t>Az adatok statisztikai feldolgozása (Statistica szoftver) szignifikáns különbséget nem mutatott ki, aminek több oka lehet: </a:t>
            </a:r>
            <a:r>
              <a:rPr lang="hu-HU" sz="1600" smtClean="0">
                <a:solidFill>
                  <a:schemeClr val="tx2">
                    <a:lumMod val="75000"/>
                  </a:schemeClr>
                </a:solidFill>
              </a:rPr>
              <a:t>alacsony </a:t>
            </a:r>
            <a:r>
              <a:rPr lang="hu-HU" sz="1600">
                <a:solidFill>
                  <a:schemeClr val="tx2">
                    <a:lumMod val="75000"/>
                  </a:schemeClr>
                </a:solidFill>
              </a:rPr>
              <a:t>minta elemszám,</a:t>
            </a:r>
          </a:p>
          <a:p>
            <a:pPr lvl="1"/>
            <a:r>
              <a:rPr lang="hu-HU" sz="1600">
                <a:solidFill>
                  <a:schemeClr val="tx2">
                    <a:lumMod val="75000"/>
                  </a:schemeClr>
                </a:solidFill>
              </a:rPr>
              <a:t>a mérőeszköz nem volt megfelelő az adott populáció és kutatási kérdés vizsgálatára,</a:t>
            </a:r>
          </a:p>
          <a:p>
            <a:pPr lvl="1"/>
            <a:r>
              <a:rPr lang="hu-HU" sz="1600">
                <a:solidFill>
                  <a:schemeClr val="tx2">
                    <a:lumMod val="75000"/>
                  </a:schemeClr>
                </a:solidFill>
              </a:rPr>
              <a:t>más hatások fontosabbak ebben az életkorban, mint a lovak hatása</a:t>
            </a:r>
          </a:p>
          <a:p>
            <a:pPr lvl="1"/>
            <a:r>
              <a:rPr lang="hu-HU" sz="1600">
                <a:solidFill>
                  <a:schemeClr val="tx2">
                    <a:lumMod val="75000"/>
                  </a:schemeClr>
                </a:solidFill>
              </a:rPr>
              <a:t>hogy kevés időt töltöttek a lovakkal a vizsgált fiatalok, illetve kevés idő telt el a két mérés között ahhoz, hogy mérhető hatás kialakuljon a lovakkal való foglalkozás következményeként,</a:t>
            </a:r>
          </a:p>
          <a:p>
            <a:pPr lvl="1"/>
            <a:r>
              <a:rPr lang="hu-HU" sz="1600">
                <a:solidFill>
                  <a:schemeClr val="tx2">
                    <a:lumMod val="75000"/>
                  </a:schemeClr>
                </a:solidFill>
              </a:rPr>
              <a:t>sok egyéb tényező mellett nem vizsgáltuk / kontrolláltuk a pedagógus magatartását (</a:t>
            </a:r>
            <a:r>
              <a:rPr lang="en-GB" sz="1600" i="1">
                <a:solidFill>
                  <a:schemeClr val="tx2">
                    <a:lumMod val="75000"/>
                  </a:schemeClr>
                </a:solidFill>
              </a:rPr>
              <a:t>Carlsson</a:t>
            </a:r>
            <a:r>
              <a:rPr lang="hu-HU" sz="1600" i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1600">
                <a:solidFill>
                  <a:schemeClr val="tx2">
                    <a:lumMod val="75000"/>
                  </a:schemeClr>
                </a:solidFill>
              </a:rPr>
              <a:t>és</a:t>
            </a:r>
            <a:r>
              <a:rPr lang="en-GB" sz="1600" i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u-HU" sz="1600" i="1">
                <a:solidFill>
                  <a:schemeClr val="tx2">
                    <a:lumMod val="75000"/>
                  </a:schemeClr>
                </a:solidFill>
              </a:rPr>
              <a:t>mtsai</a:t>
            </a:r>
            <a:r>
              <a:rPr lang="en-GB" sz="1600" i="1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GB" sz="1600">
                <a:solidFill>
                  <a:schemeClr val="tx2">
                    <a:lumMod val="75000"/>
                  </a:schemeClr>
                </a:solidFill>
              </a:rPr>
              <a:t>2015</a:t>
            </a:r>
            <a:r>
              <a:rPr lang="hu-HU" sz="1600">
                <a:solidFill>
                  <a:schemeClr val="tx2">
                    <a:lumMod val="75000"/>
                  </a:schemeClr>
                </a:solidFill>
              </a:rPr>
              <a:t>).</a:t>
            </a:r>
          </a:p>
          <a:p>
            <a:pPr lvl="1"/>
            <a:r>
              <a:rPr lang="hu-HU" sz="1600">
                <a:solidFill>
                  <a:schemeClr val="tx2">
                    <a:lumMod val="75000"/>
                  </a:schemeClr>
                </a:solidFill>
              </a:rPr>
              <a:t>Érzékennyé tétel, objektum-szubjektum</a:t>
            </a:r>
          </a:p>
          <a:p>
            <a:r>
              <a:rPr lang="hu-HU" sz="1600" b="1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hu-HU" sz="1600" b="1">
                <a:solidFill>
                  <a:schemeClr val="tx2">
                    <a:lumMod val="75000"/>
                  </a:schemeClr>
                </a:solidFill>
              </a:rPr>
              <a:t>két mérés között az eredmények nagy része mindkét csoportnál romlott.</a:t>
            </a:r>
          </a:p>
          <a:p>
            <a:r>
              <a:rPr lang="hu-HU" sz="1600" b="1">
                <a:solidFill>
                  <a:schemeClr val="tx2">
                    <a:lumMod val="75000"/>
                  </a:schemeClr>
                </a:solidFill>
              </a:rPr>
              <a:t>Csupán két eredmény mutat javulást, a </a:t>
            </a:r>
            <a:r>
              <a:rPr lang="hu-HU" sz="1600" b="1" i="1">
                <a:solidFill>
                  <a:schemeClr val="tx2">
                    <a:lumMod val="75000"/>
                  </a:schemeClr>
                </a:solidFill>
              </a:rPr>
              <a:t>társas kapcsolatok </a:t>
            </a:r>
            <a:r>
              <a:rPr lang="hu-HU" sz="1600" b="1">
                <a:solidFill>
                  <a:schemeClr val="tx2">
                    <a:lumMod val="75000"/>
                  </a:schemeClr>
                </a:solidFill>
              </a:rPr>
              <a:t>és a </a:t>
            </a:r>
            <a:r>
              <a:rPr lang="hu-HU" sz="1600" b="1" i="1">
                <a:solidFill>
                  <a:schemeClr val="tx2">
                    <a:lumMod val="75000"/>
                  </a:schemeClr>
                </a:solidFill>
              </a:rPr>
              <a:t>proszocialitás</a:t>
            </a:r>
            <a:r>
              <a:rPr lang="hu-HU" sz="1600" b="1">
                <a:solidFill>
                  <a:schemeClr val="tx2">
                    <a:lumMod val="75000"/>
                  </a:schemeClr>
                </a:solidFill>
              </a:rPr>
              <a:t>, és mindkettő a célcsoport esetében. A javulás az összesített pontszámok és az egy főre jutó átlag pontszámok változása esetében egyaránt kimutatható</a:t>
            </a:r>
            <a:r>
              <a:rPr lang="hu-HU" sz="1600" b="1" smtClean="0">
                <a:solidFill>
                  <a:schemeClr val="tx2">
                    <a:lumMod val="75000"/>
                  </a:schemeClr>
                </a:solidFill>
              </a:rPr>
              <a:t>. (VÁLTÁS)</a:t>
            </a:r>
            <a:endParaRPr lang="hu-HU" sz="1600" b="1">
              <a:solidFill>
                <a:schemeClr val="tx2">
                  <a:lumMod val="75000"/>
                </a:schemeClr>
              </a:solidFill>
            </a:endParaRPr>
          </a:p>
          <a:p>
            <a:endParaRPr lang="hu-HU"/>
          </a:p>
          <a:p>
            <a:endParaRPr lang="hu-HU" smtClean="0"/>
          </a:p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0362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000" b="1">
                <a:solidFill>
                  <a:schemeClr val="tx2">
                    <a:lumMod val="75000"/>
                  </a:schemeClr>
                </a:solidFill>
              </a:rPr>
              <a:t>Az Érzelmi tünetek és a Viselkedési problémák skálák a célcsoporthoz képest, a kontroll csoportnál mutattak kisebb mértékű romlást. </a:t>
            </a:r>
            <a:r>
              <a:rPr lang="hu-HU" sz="2000" b="1" smtClean="0">
                <a:solidFill>
                  <a:schemeClr val="tx2">
                    <a:lumMod val="75000"/>
                  </a:schemeClr>
                </a:solidFill>
              </a:rPr>
              <a:t> Okai – serdülőkör érzelmekkel terhelt, egyéb hatások fontosbbak</a:t>
            </a:r>
          </a:p>
          <a:p>
            <a:endParaRPr lang="hu-HU" sz="2000" b="1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u-HU" sz="2000" b="1" smtClean="0">
                <a:solidFill>
                  <a:schemeClr val="tx2">
                    <a:lumMod val="75000"/>
                  </a:schemeClr>
                </a:solidFill>
              </a:rPr>
              <a:t>Biztató: Az </a:t>
            </a:r>
            <a:r>
              <a:rPr lang="hu-HU" sz="2000" b="1">
                <a:solidFill>
                  <a:schemeClr val="tx2">
                    <a:lumMod val="75000"/>
                  </a:schemeClr>
                </a:solidFill>
              </a:rPr>
              <a:t>összesített probléma pontszám a célcsoport esetében mutat kisebb mértékű romlást, annak ellenére, hogy a proszocialitás pontszámai, melyek a legjelentősebb javulást mutatták a célcsoportnál, nem számítanak bele az összesítésbe.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D70A3-6DB5-4229-A36F-0B5F2868B6ED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564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5333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203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017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572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5303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34232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002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0002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3016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373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696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3EA15-4F57-473C-9136-4C9E7C65B522}" type="datetimeFigureOut">
              <a:rPr lang="hu-HU" smtClean="0"/>
              <a:t>2017.10.23.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59511-66BD-475E-BE19-F600069314C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533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293257" y="4470400"/>
            <a:ext cx="8374743" cy="2387600"/>
          </a:xfrm>
          <a:solidFill>
            <a:srgbClr val="FFC000">
              <a:alpha val="69000"/>
            </a:srgbClr>
          </a:solidFill>
          <a:effectLst>
            <a:softEdge rad="444500"/>
          </a:effectLst>
        </p:spPr>
        <p:txBody>
          <a:bodyPr>
            <a:normAutofit fontScale="90000"/>
          </a:bodyPr>
          <a:lstStyle/>
          <a:p>
            <a:r>
              <a:rPr lang="hu-HU" b="1" smtClean="0"/>
              <a:t/>
            </a:r>
            <a:br>
              <a:rPr lang="hu-HU" b="1" smtClean="0"/>
            </a:br>
            <a:r>
              <a:rPr lang="hu-HU" b="1"/>
              <a:t/>
            </a:r>
            <a:br>
              <a:rPr lang="hu-HU" b="1"/>
            </a:b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személyiségfejlesztés rejtett lehetőségei a lovas szakképzésben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7532914" y="0"/>
            <a:ext cx="4659086" cy="1857829"/>
          </a:xfrm>
        </p:spPr>
        <p:txBody>
          <a:bodyPr>
            <a:normAutofit/>
          </a:bodyPr>
          <a:lstStyle/>
          <a:p>
            <a:endParaRPr lang="hu-HU" smtClean="0"/>
          </a:p>
          <a:p>
            <a:endParaRPr lang="hu-HU"/>
          </a:p>
          <a:p>
            <a:endParaRPr lang="hu-HU" smtClean="0"/>
          </a:p>
          <a:p>
            <a:r>
              <a:rPr lang="hu-HU" sz="2800" b="1" smtClean="0">
                <a:solidFill>
                  <a:schemeClr val="tx2">
                    <a:lumMod val="75000"/>
                  </a:schemeClr>
                </a:solidFill>
              </a:rPr>
              <a:t>Pelyva Imre Zoltán </a:t>
            </a:r>
          </a:p>
          <a:p>
            <a:endParaRPr lang="hu-HU"/>
          </a:p>
        </p:txBody>
      </p:sp>
      <p:sp>
        <p:nvSpPr>
          <p:cNvPr id="8" name="Téglalap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881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Az eredmények kiértékelése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Az adatok statisztikai feldolgozása szignifikáns különbséget nem mutatott ki, aminek több oka lehet: </a:t>
            </a:r>
            <a:endParaRPr lang="hu-HU" b="1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alacsony 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minta 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elemszám,</a:t>
            </a:r>
          </a:p>
          <a:p>
            <a:pPr lvl="1"/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mérőeszköz nem volt megfelelő az adott populáció és kutatási kérdés 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vizsgálatára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,</a:t>
            </a:r>
            <a:endParaRPr lang="hu-HU" sz="2600" b="1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más 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hatások fontosabbak ebben az életkorban, mint a lovak 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hatása</a:t>
            </a:r>
          </a:p>
          <a:p>
            <a:pPr lvl="1"/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hogy 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kevés időt töltöttek a lovakkal a 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vizsgált 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fiatalok, illetve kevés idő telt el a két mérés között ahhoz, hogy mérhető hatás kialakuljon a lovakkal való foglalkozás 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következményeként,</a:t>
            </a:r>
          </a:p>
          <a:p>
            <a:pPr lvl="1"/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ok egyéb tényező mellett nem vizsgáltuk / kontrolláltuk a pedagógus magatartását (</a:t>
            </a:r>
            <a:r>
              <a:rPr lang="en-GB" sz="2800" b="1" i="1" smtClean="0">
                <a:solidFill>
                  <a:schemeClr val="tx2">
                    <a:lumMod val="75000"/>
                  </a:schemeClr>
                </a:solidFill>
              </a:rPr>
              <a:t>Carlsson</a:t>
            </a:r>
            <a:r>
              <a:rPr lang="hu-HU" sz="2800" b="1" i="1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2800" b="1" smtClean="0">
                <a:solidFill>
                  <a:schemeClr val="tx2">
                    <a:lumMod val="75000"/>
                  </a:schemeClr>
                </a:solidFill>
              </a:rPr>
              <a:t>és</a:t>
            </a:r>
            <a:r>
              <a:rPr lang="en-GB" sz="2800" b="1" i="1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u-HU" sz="2800" b="1" i="1" smtClean="0">
                <a:solidFill>
                  <a:schemeClr val="tx2">
                    <a:lumMod val="75000"/>
                  </a:schemeClr>
                </a:solidFill>
              </a:rPr>
              <a:t>mtsai</a:t>
            </a:r>
            <a:r>
              <a:rPr lang="en-GB" sz="2800" b="1" i="1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GB" sz="2800" b="1">
                <a:solidFill>
                  <a:schemeClr val="tx2">
                    <a:lumMod val="75000"/>
                  </a:schemeClr>
                </a:solidFill>
              </a:rPr>
              <a:t>2015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).</a:t>
            </a:r>
            <a:endParaRPr lang="hu-HU" sz="26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4472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Az eredmények kiértékelése</a:t>
            </a:r>
            <a:endParaRPr lang="hu-H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két mérés között az eredmények nagy része mindkét csoportnál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romlott.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Csupán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két eredmény mutat javulást, a </a:t>
            </a:r>
            <a:r>
              <a:rPr lang="hu-HU" b="1" i="1">
                <a:solidFill>
                  <a:schemeClr val="tx2">
                    <a:lumMod val="75000"/>
                  </a:schemeClr>
                </a:solidFill>
              </a:rPr>
              <a:t>társas kapcsolatok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és a </a:t>
            </a:r>
            <a:r>
              <a:rPr lang="hu-HU" b="1" i="1">
                <a:solidFill>
                  <a:schemeClr val="tx2">
                    <a:lumMod val="75000"/>
                  </a:schemeClr>
                </a:solidFill>
              </a:rPr>
              <a:t>proszocialitás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, és mindkettő a célcsoport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esetében.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A javulás az összesített pontszámok és az egy főre jutó átlag pontszámok változása esetében egyaránt kimutatható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Az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Érzelmi tünetek és a Viselkedési problémák skálák a célcsoporthoz képest, a kontroll csoportnál mutattak kisebb mértékű romlást. </a:t>
            </a:r>
            <a:endParaRPr lang="hu-HU" b="1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Az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összesített probléma pontszám a célcsoport esetében mutat kisebb mértékű romlást, annak ellenére, hogy a proszocialitás pontszámai, melyek a legjelentősebb javulást mutatták a célcsoportnál, nem számítanak bele az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összesítésbe.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84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Összefoglalás és következtetések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smtClean="0"/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felmérés nem hozott meggyőző, statisztikailag szignifikáns eredményt.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Az eredmények mégis bíztatók, és útmutatást adhatnak további vizsgálatok lefolytatásához.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Addig is, ami biztos: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ha a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lovas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szakemberek kellő hozzáértéssel, odafigyeléssel, empátiával és érzékenységgel foglalkoznak gyerekekkel és lovakkal egyaránt,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az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örömet és sikereket eredményez az összes érintett számára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080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u-HU" smtClean="0"/>
          </a:p>
          <a:p>
            <a:pPr marL="0" indent="0">
              <a:buNone/>
            </a:pPr>
            <a:endParaRPr lang="hu-HU"/>
          </a:p>
          <a:p>
            <a:pPr marL="0" indent="0" algn="ctr">
              <a:buNone/>
            </a:pPr>
            <a:r>
              <a:rPr lang="hu-HU" sz="6000" b="1" smtClean="0">
                <a:solidFill>
                  <a:schemeClr val="tx2">
                    <a:lumMod val="75000"/>
                  </a:schemeClr>
                </a:solidFill>
              </a:rPr>
              <a:t>Köszönöm a figyelmet!</a:t>
            </a:r>
            <a:endParaRPr lang="hu-HU" sz="60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67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966029" cy="1782989"/>
          </a:xfrm>
        </p:spPr>
        <p:txBody>
          <a:bodyPr>
            <a:normAutofit fontScale="90000"/>
          </a:bodyPr>
          <a:lstStyle/>
          <a:p>
            <a:r>
              <a:rPr lang="hu-HU"/>
              <a:t>Mit tanulnak a tanulók a képzés során?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" name="Picture 2" descr="C:\Users\tanar\Desktop\22292074_1831821476889635_1869431126_n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732" y="1329190"/>
            <a:ext cx="548676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églalap 3"/>
          <p:cNvSpPr/>
          <p:nvPr/>
        </p:nvSpPr>
        <p:spPr>
          <a:xfrm>
            <a:off x="566058" y="2513239"/>
            <a:ext cx="46010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hu-HU" sz="2400"/>
              <a:t>Lovaglás</a:t>
            </a:r>
          </a:p>
          <a:p>
            <a:pPr marL="285750" indent="-285750">
              <a:buFontTx/>
              <a:buChar char="-"/>
            </a:pPr>
            <a:r>
              <a:rPr lang="hu-HU" sz="2400"/>
              <a:t>Fogathajtás</a:t>
            </a:r>
          </a:p>
          <a:p>
            <a:pPr marL="285750" indent="-285750">
              <a:buFontTx/>
              <a:buChar char="-"/>
            </a:pPr>
            <a:r>
              <a:rPr lang="hu-HU" sz="2400"/>
              <a:t>Versenyzési ismeretek</a:t>
            </a:r>
          </a:p>
          <a:p>
            <a:pPr marL="285750" indent="-285750">
              <a:buFontTx/>
              <a:buChar char="-"/>
            </a:pPr>
            <a:r>
              <a:rPr lang="hu-HU" sz="2400"/>
              <a:t>Tenyésztés</a:t>
            </a:r>
          </a:p>
          <a:p>
            <a:pPr marL="285750" indent="-285750">
              <a:buFontTx/>
              <a:buChar char="-"/>
            </a:pPr>
            <a:r>
              <a:rPr lang="hu-HU" sz="2400"/>
              <a:t>Gondozás</a:t>
            </a:r>
          </a:p>
          <a:p>
            <a:pPr marL="285750" indent="-285750">
              <a:buFontTx/>
              <a:buChar char="-"/>
            </a:pPr>
            <a:r>
              <a:rPr lang="hu-HU" sz="2400"/>
              <a:t>Takarmányozás</a:t>
            </a:r>
          </a:p>
          <a:p>
            <a:pPr marL="285750" indent="-285750">
              <a:buFontTx/>
              <a:buChar char="-"/>
            </a:pPr>
            <a:r>
              <a:rPr lang="hu-HU" sz="2400"/>
              <a:t>Lovas etika</a:t>
            </a:r>
          </a:p>
          <a:p>
            <a:pPr marL="285750" indent="-285750">
              <a:buFontTx/>
              <a:buChar char="-"/>
            </a:pPr>
            <a:r>
              <a:rPr lang="hu-HU" sz="2400" b="1"/>
              <a:t>Megfelelő hátteret kell biztosítaniuk a lovas tevékenységekhez</a:t>
            </a:r>
          </a:p>
        </p:txBody>
      </p:sp>
    </p:spTree>
    <p:extLst>
      <p:ext uri="{BB962C8B-B14F-4D97-AF65-F5344CB8AC3E}">
        <p14:creationId xmlns:p14="http://schemas.microsoft.com/office/powerpoint/2010/main" val="310959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pedagógus felelőssége és tapasztalatai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Felelősség a diákok és a lovak felé egyaránt (a kettő kölcsönhatása)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lovas tapasztalatokkal érkező diákok magabiztosabbak, nyugodtabbak, nyitottabbak – nem csak a lovakkal szemben.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ló nagyszerű társ az oktatásban, közvetít a tanár és a diák között.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ló segítségével egyszerre lehet oktatni a szakmát és nevelni a gyermeket.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Emberül bánni egymással és a lovakkal.</a:t>
            </a:r>
          </a:p>
          <a:p>
            <a:endParaRPr lang="hu-HU" b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hu-HU" b="1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Lehet-e ezt a jótékony hatást egzakt módon bizonyítani?</a:t>
            </a:r>
          </a:p>
          <a:p>
            <a:endParaRPr lang="hu-HU" b="1" smtClean="0"/>
          </a:p>
        </p:txBody>
      </p:sp>
      <p:sp>
        <p:nvSpPr>
          <p:cNvPr id="5" name="Téglalap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663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Korábbi vizsgálatok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blipFill>
            <a:blip r:embed="rId4">
              <a:alphaModFix amt="10000"/>
            </a:blip>
            <a:tile tx="0" ty="0" sx="100000" sy="100000" flip="none" algn="tl"/>
          </a:blip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3000" b="1" smtClean="0">
                <a:solidFill>
                  <a:schemeClr val="tx2">
                    <a:lumMod val="75000"/>
                  </a:schemeClr>
                </a:solidFill>
              </a:rPr>
              <a:t>A lovakkal töltött idő, a lovakkal végzett munka lehetséges pozitív hatásai: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Az önbizalom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, az egészséges énkép, az önelfogadás, a kreativitás és az asszertivitás fejlődése, a szorongás és az izoláció csökkenése (</a:t>
            </a:r>
            <a:r>
              <a:rPr lang="en-GB" b="1" i="1">
                <a:solidFill>
                  <a:schemeClr val="tx2">
                    <a:lumMod val="75000"/>
                  </a:schemeClr>
                </a:solidFill>
              </a:rPr>
              <a:t>Frederick, Hatz </a:t>
            </a:r>
            <a:r>
              <a:rPr lang="en-GB" b="1">
                <a:solidFill>
                  <a:schemeClr val="tx2">
                    <a:lumMod val="75000"/>
                  </a:schemeClr>
                </a:solidFill>
              </a:rPr>
              <a:t>és</a:t>
            </a:r>
            <a:r>
              <a:rPr lang="en-GB" b="1" i="1">
                <a:solidFill>
                  <a:schemeClr val="tx2">
                    <a:lumMod val="75000"/>
                  </a:schemeClr>
                </a:solidFill>
              </a:rPr>
              <a:t> Lanning,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2015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),</a:t>
            </a:r>
          </a:p>
          <a:p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A személyiségfejlődés terén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előrelépés a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metakogníció, az önbecsülés és a felelős életvezetés kialakításában (</a:t>
            </a:r>
            <a:r>
              <a:rPr lang="en-GB" b="1" i="1">
                <a:solidFill>
                  <a:schemeClr val="tx2">
                    <a:lumMod val="75000"/>
                  </a:schemeClr>
                </a:solidFill>
              </a:rPr>
              <a:t>Carlsson, Ranta </a:t>
            </a:r>
            <a:r>
              <a:rPr lang="en-GB" b="1">
                <a:solidFill>
                  <a:schemeClr val="tx2">
                    <a:lumMod val="75000"/>
                  </a:schemeClr>
                </a:solidFill>
              </a:rPr>
              <a:t>és</a:t>
            </a:r>
            <a:r>
              <a:rPr lang="en-GB" b="1" i="1">
                <a:solidFill>
                  <a:schemeClr val="tx2">
                    <a:lumMod val="75000"/>
                  </a:schemeClr>
                </a:solidFill>
              </a:rPr>
              <a:t> Traeen, </a:t>
            </a:r>
            <a:r>
              <a:rPr lang="en-GB" b="1">
                <a:solidFill>
                  <a:schemeClr val="tx2">
                    <a:lumMod val="75000"/>
                  </a:schemeClr>
                </a:solidFill>
              </a:rPr>
              <a:t>2015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),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Az önhatékonyság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érzésének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formálása,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a társas támogatás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érzésének erősítése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GB" b="1" i="1">
                <a:solidFill>
                  <a:schemeClr val="tx2">
                    <a:lumMod val="75000"/>
                  </a:schemeClr>
                </a:solidFill>
              </a:rPr>
              <a:t>Hauge, Kvalem, Berget, Enders-Slegers </a:t>
            </a:r>
            <a:r>
              <a:rPr lang="en-GB" b="1">
                <a:solidFill>
                  <a:schemeClr val="tx2">
                    <a:lumMod val="75000"/>
                  </a:schemeClr>
                </a:solidFill>
              </a:rPr>
              <a:t>és</a:t>
            </a:r>
            <a:r>
              <a:rPr lang="en-GB" b="1" i="1">
                <a:solidFill>
                  <a:schemeClr val="tx2">
                    <a:lumMod val="75000"/>
                  </a:schemeClr>
                </a:solidFill>
              </a:rPr>
              <a:t> Braastad,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2014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),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Kedvező hatás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a kooperációra, a szociabilitásra és a tiszteletre (</a:t>
            </a:r>
            <a:r>
              <a:rPr lang="en-GB" b="1" i="1">
                <a:solidFill>
                  <a:schemeClr val="tx2">
                    <a:lumMod val="75000"/>
                  </a:schemeClr>
                </a:solidFill>
              </a:rPr>
              <a:t>Cuypers, De Ridder </a:t>
            </a:r>
            <a:r>
              <a:rPr lang="en-GB" b="1">
                <a:solidFill>
                  <a:schemeClr val="tx2">
                    <a:lumMod val="75000"/>
                  </a:schemeClr>
                </a:solidFill>
              </a:rPr>
              <a:t>és</a:t>
            </a:r>
            <a:r>
              <a:rPr lang="en-GB" b="1" i="1">
                <a:solidFill>
                  <a:schemeClr val="tx2">
                    <a:lumMod val="75000"/>
                  </a:schemeClr>
                </a:solidFill>
              </a:rPr>
              <a:t> Strandheim,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2011). </a:t>
            </a:r>
          </a:p>
        </p:txBody>
      </p:sp>
      <p:sp>
        <p:nvSpPr>
          <p:cNvPr id="4" name="Téglalap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061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vizsgálat – módszer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Keresztmetszeti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, kontrollcsoportos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felmérés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Alanyok: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az ország 5 mezőgazdasági szakképző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iskolájának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14-17 éves diákjai </a:t>
            </a:r>
            <a:endParaRPr lang="hu-HU" b="1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A vizsgálati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csoport: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első éves lovász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tanulók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(37 fő: 31 lány és 6 fiú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),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heti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1-2 napot,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7-14 órát töltöttek gyakorlati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lovas foglalkozásokon</a:t>
            </a:r>
          </a:p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kontrollcsoport tagjai (40 fő: 24 lány és 16 fiú) egyáltalán nem nem vagy nem rendszeresen, rövid ideig voltak lovak közelében a képzés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keretében</a:t>
            </a:r>
          </a:p>
          <a:p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A kérdőíveket a fiatalok kétszer töltötték ki, 3 hónap eltéréssel</a:t>
            </a:r>
            <a:endParaRPr lang="hu-HU" b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hu-HU" b="1"/>
          </a:p>
        </p:txBody>
      </p:sp>
      <p:sp>
        <p:nvSpPr>
          <p:cNvPr id="4" name="Téglalap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328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vizsgálat - eszköz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Képességek </a:t>
            </a:r>
            <a:r>
              <a:rPr lang="hu-HU" b="1">
                <a:solidFill>
                  <a:schemeClr val="tx2">
                    <a:lumMod val="75000"/>
                  </a:schemeClr>
                </a:solidFill>
              </a:rPr>
              <a:t>és nehézségek </a:t>
            </a:r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kérdőív</a:t>
            </a:r>
          </a:p>
          <a:p>
            <a:pPr marL="0" indent="0">
              <a:buNone/>
            </a:pPr>
            <a:endParaRPr lang="hu-HU" b="1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használták korábban lovas tevékenységekkel kapcsolatos mérésekhez 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hu-HU" sz="2600" b="1" i="1">
                <a:solidFill>
                  <a:schemeClr val="tx2">
                    <a:lumMod val="75000"/>
                  </a:schemeClr>
                </a:solidFill>
              </a:rPr>
              <a:t>Cuypers 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és mtsai, 2011;</a:t>
            </a:r>
            <a:r>
              <a:rPr lang="hu-HU" sz="2600" b="1" i="1">
                <a:solidFill>
                  <a:schemeClr val="tx2">
                    <a:lumMod val="75000"/>
                  </a:schemeClr>
                </a:solidFill>
              </a:rPr>
              <a:t> Hauge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 és mtsai, 2014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az érzelmi és szociális készségek és képességek széles spektrumát 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vizsgálja</a:t>
            </a:r>
          </a:p>
          <a:p>
            <a:pPr lvl="1"/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itthon 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is számos vizsgálatban használták és bizonyították alkalmasságát, például enyhén értelmi fogyatékos gyermekek (</a:t>
            </a:r>
            <a:r>
              <a:rPr lang="hu-HU" sz="2600" b="1" i="1">
                <a:solidFill>
                  <a:schemeClr val="tx2">
                    <a:lumMod val="75000"/>
                  </a:schemeClr>
                </a:solidFill>
              </a:rPr>
              <a:t>Bank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, 2015), illetve fiatal serdülők körében is (</a:t>
            </a:r>
            <a:r>
              <a:rPr lang="hu-HU" sz="2600" b="1" i="1">
                <a:solidFill>
                  <a:schemeClr val="tx2">
                    <a:lumMod val="75000"/>
                  </a:schemeClr>
                </a:solidFill>
              </a:rPr>
              <a:t>Turi, Tóth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 és </a:t>
            </a:r>
            <a:r>
              <a:rPr lang="hu-HU" sz="2600" b="1" i="1">
                <a:solidFill>
                  <a:schemeClr val="tx2">
                    <a:lumMod val="75000"/>
                  </a:schemeClr>
                </a:solidFill>
              </a:rPr>
              <a:t>Gervai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, 2011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nemzetközileg használt (számos nyelven elérhető), és kidolgozott pontozási eljárással, kiértékelési szempontokkal 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rendelkezik (</a:t>
            </a:r>
            <a:r>
              <a:rPr lang="hu-HU" sz="2600" b="1">
                <a:solidFill>
                  <a:schemeClr val="tx2">
                    <a:lumMod val="75000"/>
                  </a:schemeClr>
                </a:solidFill>
              </a:rPr>
              <a:t>http://sdqinfo.org/</a:t>
            </a:r>
            <a:r>
              <a:rPr lang="hu-HU" sz="2600" b="1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lvl="1"/>
            <a:endParaRPr lang="hu-HU" b="1"/>
          </a:p>
        </p:txBody>
      </p:sp>
      <p:sp>
        <p:nvSpPr>
          <p:cNvPr id="4" name="Téglalap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88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vizsgálat - eszköz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sz="3300" b="1" smtClean="0">
                <a:solidFill>
                  <a:schemeClr val="tx2">
                    <a:lumMod val="75000"/>
                  </a:schemeClr>
                </a:solidFill>
              </a:rPr>
              <a:t>Képességek és nehézségek kérdőív</a:t>
            </a:r>
          </a:p>
          <a:p>
            <a:endParaRPr lang="hu-HU" b="1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r>
              <a:rPr lang="hu-HU" sz="3100" b="1">
                <a:solidFill>
                  <a:schemeClr val="tx2">
                    <a:lumMod val="75000"/>
                  </a:schemeClr>
                </a:solidFill>
              </a:rPr>
              <a:t>25 kérdésből </a:t>
            </a:r>
            <a:r>
              <a:rPr lang="hu-HU" sz="3100" b="1" smtClean="0">
                <a:solidFill>
                  <a:schemeClr val="tx2">
                    <a:lumMod val="75000"/>
                  </a:schemeClr>
                </a:solidFill>
              </a:rPr>
              <a:t>áll, </a:t>
            </a:r>
            <a:r>
              <a:rPr lang="hu-HU" sz="3100" b="1">
                <a:solidFill>
                  <a:schemeClr val="tx2">
                    <a:lumMod val="75000"/>
                  </a:schemeClr>
                </a:solidFill>
              </a:rPr>
              <a:t>és öt területet mér: </a:t>
            </a:r>
            <a:endParaRPr lang="hu-HU" sz="3100" b="1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endParaRPr lang="hu-HU" sz="3100" b="1">
              <a:solidFill>
                <a:schemeClr val="tx2">
                  <a:lumMod val="75000"/>
                </a:schemeClr>
              </a:solidFill>
            </a:endParaRPr>
          </a:p>
          <a:p>
            <a:pPr lvl="2"/>
            <a:r>
              <a:rPr lang="hu-HU" sz="3100" b="1" smtClean="0">
                <a:solidFill>
                  <a:schemeClr val="tx2">
                    <a:lumMod val="75000"/>
                  </a:schemeClr>
                </a:solidFill>
              </a:rPr>
              <a:t>érzelmi </a:t>
            </a:r>
            <a:r>
              <a:rPr lang="hu-HU" sz="3100" b="1">
                <a:solidFill>
                  <a:schemeClr val="tx2">
                    <a:lumMod val="75000"/>
                  </a:schemeClr>
                </a:solidFill>
              </a:rPr>
              <a:t>tünetek, </a:t>
            </a:r>
            <a:endParaRPr lang="hu-HU" sz="3100" b="1" smtClean="0">
              <a:solidFill>
                <a:schemeClr val="tx2">
                  <a:lumMod val="75000"/>
                </a:schemeClr>
              </a:solidFill>
            </a:endParaRPr>
          </a:p>
          <a:p>
            <a:pPr lvl="2"/>
            <a:r>
              <a:rPr lang="hu-HU" sz="3100" b="1" smtClean="0">
                <a:solidFill>
                  <a:schemeClr val="tx2">
                    <a:lumMod val="75000"/>
                  </a:schemeClr>
                </a:solidFill>
              </a:rPr>
              <a:t>viselkedési </a:t>
            </a:r>
            <a:r>
              <a:rPr lang="hu-HU" sz="3100" b="1">
                <a:solidFill>
                  <a:schemeClr val="tx2">
                    <a:lumMod val="75000"/>
                  </a:schemeClr>
                </a:solidFill>
              </a:rPr>
              <a:t>tünetek, </a:t>
            </a:r>
            <a:endParaRPr lang="hu-HU" sz="3100" b="1" smtClean="0">
              <a:solidFill>
                <a:schemeClr val="tx2">
                  <a:lumMod val="75000"/>
                </a:schemeClr>
              </a:solidFill>
            </a:endParaRPr>
          </a:p>
          <a:p>
            <a:pPr lvl="2"/>
            <a:r>
              <a:rPr lang="hu-HU" sz="3100" b="1" smtClean="0">
                <a:solidFill>
                  <a:schemeClr val="tx2">
                    <a:lumMod val="75000"/>
                  </a:schemeClr>
                </a:solidFill>
              </a:rPr>
              <a:t>hiperaktivitás</a:t>
            </a:r>
            <a:r>
              <a:rPr lang="hu-HU" sz="3100" b="1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hu-HU" sz="3100" b="1" smtClean="0">
              <a:solidFill>
                <a:schemeClr val="tx2">
                  <a:lumMod val="75000"/>
                </a:schemeClr>
              </a:solidFill>
            </a:endParaRPr>
          </a:p>
          <a:p>
            <a:pPr lvl="2"/>
            <a:r>
              <a:rPr lang="hu-HU" sz="3100" b="1" smtClean="0">
                <a:solidFill>
                  <a:schemeClr val="tx2">
                    <a:lumMod val="75000"/>
                  </a:schemeClr>
                </a:solidFill>
              </a:rPr>
              <a:t>kortárs kapcsolatok</a:t>
            </a:r>
          </a:p>
          <a:p>
            <a:pPr lvl="2"/>
            <a:r>
              <a:rPr lang="hu-HU" sz="3100" b="1" smtClean="0">
                <a:solidFill>
                  <a:schemeClr val="tx2">
                    <a:lumMod val="75000"/>
                  </a:schemeClr>
                </a:solidFill>
              </a:rPr>
              <a:t>proszociális képességek.</a:t>
            </a:r>
          </a:p>
          <a:p>
            <a:pPr marL="914400" lvl="2" indent="0">
              <a:buNone/>
            </a:pPr>
            <a:endParaRPr lang="hu-HU" sz="2400" b="1">
              <a:solidFill>
                <a:schemeClr val="tx2">
                  <a:lumMod val="75000"/>
                </a:schemeClr>
              </a:solidFill>
            </a:endParaRPr>
          </a:p>
          <a:p>
            <a:pPr marL="914400" lvl="2" indent="0">
              <a:buNone/>
            </a:pPr>
            <a:r>
              <a:rPr lang="hu-HU" sz="2800" b="1" smtClean="0">
                <a:solidFill>
                  <a:schemeClr val="tx2">
                    <a:lumMod val="75000"/>
                  </a:schemeClr>
                </a:solidFill>
              </a:rPr>
              <a:t>Az </a:t>
            </a:r>
            <a:r>
              <a:rPr lang="hu-HU" sz="2800" b="1">
                <a:solidFill>
                  <a:schemeClr val="tx2">
                    <a:lumMod val="75000"/>
                  </a:schemeClr>
                </a:solidFill>
              </a:rPr>
              <a:t>első 4 kérdéscsoport a problémákra koncentrál (az itt kapott pontok összege adja ki az összesített probléma pontszámot), vagyis a gyerekek nehézségeit méri fel, az utolsó, a proszociális skála pedig a pozitív oldalról közelít, a képességeket, az erősségeket </a:t>
            </a:r>
            <a:r>
              <a:rPr lang="hu-HU" sz="2800" b="1" smtClean="0">
                <a:solidFill>
                  <a:schemeClr val="tx2">
                    <a:lumMod val="75000"/>
                  </a:schemeClr>
                </a:solidFill>
              </a:rPr>
              <a:t>értékeli.</a:t>
            </a:r>
          </a:p>
          <a:p>
            <a:pPr lvl="1"/>
            <a:endParaRPr lang="hu-HU" b="1"/>
          </a:p>
        </p:txBody>
      </p:sp>
      <p:sp>
        <p:nvSpPr>
          <p:cNvPr id="4" name="Téglalap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8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659742" y="1459855"/>
            <a:ext cx="89698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955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55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55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55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55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55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55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55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556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hu-HU" altLang="hu-H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kumimoji="0" lang="hu-HU" altLang="hu-HU" sz="2400" b="1" i="1" u="none" strike="noStrike" cap="none" normalizeH="0" baseline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Átlagpontszámok a vizsgálati- (37 fő) és a kontrollcsoportban (40 fő)</a:t>
            </a:r>
            <a:endParaRPr kumimoji="0" lang="hu-HU" altLang="hu-HU" sz="2400" b="1" i="0" u="none" strike="noStrike" cap="none" normalizeH="0" baseline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494050"/>
              </p:ext>
            </p:extLst>
          </p:nvPr>
        </p:nvGraphicFramePr>
        <p:xfrm>
          <a:off x="624116" y="2152352"/>
          <a:ext cx="11005455" cy="4741692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008100"/>
                <a:gridCol w="1424106"/>
                <a:gridCol w="1525356"/>
                <a:gridCol w="1974379"/>
                <a:gridCol w="1686036"/>
                <a:gridCol w="1895139"/>
                <a:gridCol w="1492339"/>
              </a:tblGrid>
              <a:tr h="8784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12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Érzelmek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(Emotional problems)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Viselkedés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(Condict problems)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Hiperaktivitás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(Hyperactivity)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Kortárs-kapcsolatok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(Peer problems)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Proszocialitás </a:t>
                      </a:r>
                      <a:endParaRPr lang="hu-HU" sz="200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(Prosocial behaviour)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(+)</a:t>
                      </a:r>
                      <a:endParaRPr lang="hu-HU" sz="20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Össz. probl. </a:t>
                      </a: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Pontszám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(Total difficulties)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992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Vizsgálati </a:t>
                      </a:r>
                      <a:r>
                        <a:rPr lang="hu-HU" sz="2000" b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csoport (Test group)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6672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mérés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3,43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1,78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3,62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2,22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7,35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11,05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72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2. mérés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3,62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2,14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3,86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2,11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7,59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11,73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964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Kontrollcsoport (Control</a:t>
                      </a:r>
                      <a:r>
                        <a:rPr lang="hu-HU" sz="2000" b="1" baseline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 group)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6672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mérés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3,13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1,73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3,18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10,03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72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2. mérés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3,15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1,95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3,55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2,03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7,58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10,68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Cím 1"/>
          <p:cNvSpPr txBox="1">
            <a:spLocks/>
          </p:cNvSpPr>
          <p:nvPr/>
        </p:nvSpPr>
        <p:spPr>
          <a:xfrm>
            <a:off x="869043" y="393533"/>
            <a:ext cx="10515600" cy="10956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vizsgálat - eredmények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954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smtClean="0">
                <a:solidFill>
                  <a:schemeClr val="tx2">
                    <a:lumMod val="75000"/>
                  </a:schemeClr>
                </a:solidFill>
              </a:rPr>
              <a:t>A vizsgálat - eredmények</a:t>
            </a:r>
            <a:endParaRPr lang="hu-HU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8058841" y="1690688"/>
            <a:ext cx="3688382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  <a:spcAft>
                <a:spcPts val="1000"/>
              </a:spcAft>
            </a:pPr>
            <a:r>
              <a:rPr lang="hu-HU" sz="2400" b="1" i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Átlagpontszámok változása</a:t>
            </a:r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758425"/>
              </p:ext>
            </p:extLst>
          </p:nvPr>
        </p:nvGraphicFramePr>
        <p:xfrm>
          <a:off x="499697" y="2554515"/>
          <a:ext cx="11192606" cy="3410856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466232"/>
                <a:gridCol w="1374452"/>
                <a:gridCol w="1477424"/>
                <a:gridCol w="1934082"/>
                <a:gridCol w="1640836"/>
                <a:gridCol w="1853495"/>
                <a:gridCol w="1446085"/>
              </a:tblGrid>
              <a:tr h="12772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12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Érzelmek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(Emotional problems)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Viselkedés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(Condict problems)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Hiperaktivitás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(Hyperactivity)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Kortárs-kapcsolatok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(Peer problems)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Proszocialitás </a:t>
                      </a:r>
                      <a:endParaRPr lang="hu-HU" sz="200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(Prosocial behaviour)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(+)</a:t>
                      </a:r>
                      <a:endParaRPr lang="hu-HU" sz="20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Össz. probl. </a:t>
                      </a: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Pontszám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18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(Total difficulties)</a:t>
                      </a:r>
                      <a:endParaRPr lang="hu-HU" sz="18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76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Vizsgálati </a:t>
                      </a: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csoport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(Test group)</a:t>
                      </a:r>
                      <a:endParaRPr lang="hu-HU" sz="20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5,5%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15,2%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6,7%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-4,9%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3,3%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6,1%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76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Kontroll </a:t>
                      </a: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csoport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(Control group)</a:t>
                      </a:r>
                      <a:endParaRPr lang="hu-HU" sz="20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0,8%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13,0%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11,8%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1,3%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-5,3%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955040" algn="l"/>
                        </a:tabLst>
                      </a:pPr>
                      <a:r>
                        <a:rPr lang="hu-HU" sz="20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6,5%</a:t>
                      </a:r>
                      <a:endParaRPr lang="hu-HU" sz="20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38200" y="33861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2" name="Téglalap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209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1632</Words>
  <Application>Microsoft Office PowerPoint</Application>
  <PresentationFormat>Egyéni</PresentationFormat>
  <Paragraphs>216</Paragraphs>
  <Slides>13</Slides>
  <Notes>13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4" baseType="lpstr">
      <vt:lpstr>Office-téma</vt:lpstr>
      <vt:lpstr>  A személyiségfejlesztés rejtett lehetőségei a lovas szakképzésben</vt:lpstr>
      <vt:lpstr>Mit tanulnak a tanulók a képzés során?</vt:lpstr>
      <vt:lpstr>A pedagógus felelőssége és tapasztalatai</vt:lpstr>
      <vt:lpstr>Korábbi vizsgálatok</vt:lpstr>
      <vt:lpstr>A vizsgálat – módszer</vt:lpstr>
      <vt:lpstr>A vizsgálat - eszköz</vt:lpstr>
      <vt:lpstr>A vizsgálat - eszköz</vt:lpstr>
      <vt:lpstr>PowerPoint bemutató</vt:lpstr>
      <vt:lpstr>A vizsgálat - eredmények</vt:lpstr>
      <vt:lpstr>Az eredmények kiértékelése</vt:lpstr>
      <vt:lpstr>Az eredmények kiértékelése</vt:lpstr>
      <vt:lpstr>Összefoglalás és következtetések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személyiségfejlesztés rejtett lehetőségei a lovas szakképzésben</dc:title>
  <dc:creator>Réka</dc:creator>
  <cp:lastModifiedBy>tanar</cp:lastModifiedBy>
  <cp:revision>60</cp:revision>
  <dcterms:created xsi:type="dcterms:W3CDTF">2017-09-23T18:14:18Z</dcterms:created>
  <dcterms:modified xsi:type="dcterms:W3CDTF">2017-10-23T06:05:05Z</dcterms:modified>
</cp:coreProperties>
</file>